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26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279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252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61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225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134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412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924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99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82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430CD7-68B5-47B3-B7E7-C28C2D8D798D}" type="datetimeFigureOut">
              <a:rPr lang="es-AR" smtClean="0"/>
              <a:pPr/>
              <a:t>13/3/2019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A39836-1C50-4376-A751-8F0758F8AE02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758952"/>
            <a:ext cx="8424936" cy="25260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4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“</a:t>
            </a:r>
            <a:r>
              <a:rPr lang="es-AR" sz="32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LÍNEAS DE POLÍTICA EDUCATIVA PROVINCIAL PARA EL ENFOQUE DE DESARROLLO DE CAPACIDADES SOCIO-AFECTIVAS Y ESPIRITUALES  EN EL SISTEMA </a:t>
            </a:r>
            <a:r>
              <a:rPr lang="es-AR" sz="32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EDUCATIVO</a:t>
            </a:r>
            <a:r>
              <a:rPr lang="es-AR" sz="3200" b="1" dirty="0" smtClean="0">
                <a:solidFill>
                  <a:schemeClr val="tx2"/>
                </a:solidFill>
              </a:rPr>
              <a:t>”</a:t>
            </a:r>
            <a:endParaRPr lang="es-AR" sz="40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sz="5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Resolución </a:t>
            </a:r>
            <a:r>
              <a:rPr lang="es-AR" sz="5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ministerial N</a:t>
            </a:r>
            <a:r>
              <a:rPr lang="es-AR" sz="5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°</a:t>
            </a:r>
            <a:r>
              <a:rPr lang="es-AR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s-AR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536/19</a:t>
            </a:r>
            <a:endParaRPr lang="es-A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Las Capacidades Socio-Afectivas y Espirituales se dividen en: 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72052"/>
              </p:ext>
            </p:extLst>
          </p:nvPr>
        </p:nvGraphicFramePr>
        <p:xfrm>
          <a:off x="457200" y="1772815"/>
          <a:ext cx="8229600" cy="385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618">
                <a:tc>
                  <a:txBody>
                    <a:bodyPr/>
                    <a:lstStyle/>
                    <a:p>
                      <a:pPr algn="ctr"/>
                      <a:r>
                        <a:rPr lang="es-AR" sz="2800" dirty="0" smtClean="0"/>
                        <a:t>INTRAPERSONALES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800" dirty="0" smtClean="0"/>
                        <a:t>INTERPERSONALES</a:t>
                      </a:r>
                      <a:endParaRPr lang="es-A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34"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1-Autoconocimiento:</a:t>
                      </a:r>
                      <a:r>
                        <a:rPr lang="es-AR" sz="2800" baseline="0" dirty="0" smtClean="0"/>
                        <a:t> Autoconciencia- Autoestima-Autoconfianza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4-Empatia-Compasión-Escucha</a:t>
                      </a:r>
                      <a:endParaRPr lang="es-A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34"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2-Autoregulación-Gestión</a:t>
                      </a:r>
                      <a:r>
                        <a:rPr lang="es-AR" sz="2800" baseline="0" dirty="0" smtClean="0"/>
                        <a:t> del estrés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5-Habilidades</a:t>
                      </a:r>
                      <a:r>
                        <a:rPr lang="es-AR" sz="2800" baseline="0" dirty="0" smtClean="0"/>
                        <a:t> S</a:t>
                      </a:r>
                      <a:r>
                        <a:rPr lang="es-AR" sz="2800" dirty="0" smtClean="0"/>
                        <a:t>ociales-Asertividad</a:t>
                      </a:r>
                      <a:endParaRPr lang="es-A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34"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3-Automotivaión-Resiliencia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b="1" dirty="0" smtClean="0"/>
              <a:t>Habilidades sociales sugeridas para trabajar según las etapas escolares son:</a:t>
            </a:r>
            <a:endParaRPr lang="es-AR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704763"/>
              </p:ext>
            </p:extLst>
          </p:nvPr>
        </p:nvGraphicFramePr>
        <p:xfrm>
          <a:off x="822325" y="1846263"/>
          <a:ext cx="75438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Nivel Inicial de 3 a 6 años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Nivel</a:t>
                      </a:r>
                      <a:r>
                        <a:rPr lang="es-AR" sz="1800" baseline="0" dirty="0" smtClean="0"/>
                        <a:t> Primario de 7 a 12 años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Nivel</a:t>
                      </a:r>
                      <a:r>
                        <a:rPr lang="es-AR" sz="1800" baseline="0" dirty="0" smtClean="0"/>
                        <a:t> secundario de 13 a 18 años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Identificación emocional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Autoestima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Habilidades de oposición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Expresión emocional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Autocontrol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Toma de decisiones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Autocontrol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Habilidades de interacción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Valores pro-sociales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Empatía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Toma de decisiones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Habilidades de interacción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Habilidades de autoafirmación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Valores pro-sociales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Autoestima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sz="180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Habilidades de oposición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Actitudes hacia la salud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sz="180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Actitudes hacia la salud</a:t>
                      </a:r>
                      <a:endParaRPr lang="es-AR" sz="18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s-AR" sz="1800" dirty="0" smtClean="0"/>
                        <a:t>Autocontrol</a:t>
                      </a:r>
                      <a:endParaRPr lang="es-AR" sz="1800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45734"/>
            <a:ext cx="7920879" cy="4023360"/>
          </a:xfrm>
        </p:spPr>
        <p:txBody>
          <a:bodyPr>
            <a:normAutofit fontScale="92500" lnSpcReduction="20000"/>
          </a:bodyPr>
          <a:lstStyle/>
          <a:p>
            <a:r>
              <a:rPr lang="es-AR" sz="3000" dirty="0" smtClean="0"/>
              <a:t>Desarrollar </a:t>
            </a:r>
            <a:r>
              <a:rPr lang="es-AR" sz="3000" dirty="0"/>
              <a:t>la capacidad de superación personal ante las adversidades y para ello se precisa fomentar y consolidar las siguientes emociones:</a:t>
            </a:r>
            <a:endParaRPr lang="es-AR" b="1" dirty="0" smtClean="0">
              <a:solidFill>
                <a:schemeClr val="tx2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Autoestima </a:t>
            </a:r>
            <a:r>
              <a:rPr lang="es-AR" sz="2600" dirty="0" smtClean="0">
                <a:solidFill>
                  <a:schemeClr val="tx2"/>
                </a:solidFill>
              </a:rPr>
              <a:t>y autoconcepto positivo.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Autoconocimiento de la emociones. sentimiento, fortalezas y debilidades.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Incentivar la expresión de emociones. sentimientos y necesidades.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Ser creativos, flexibles, proactivos.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Saber pedir ayuda cuando se necesita.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Reflexionar antes de actuar, poseer un auto control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600" dirty="0" smtClean="0">
                <a:solidFill>
                  <a:schemeClr val="tx2"/>
                </a:solidFill>
              </a:rPr>
              <a:t>Ser positivos y optimistas</a:t>
            </a:r>
            <a:r>
              <a:rPr lang="es-AR" sz="1800" dirty="0" smtClean="0">
                <a:solidFill>
                  <a:schemeClr val="tx2"/>
                </a:solidFill>
              </a:rPr>
              <a:t>. </a:t>
            </a:r>
          </a:p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791840" y="620689"/>
            <a:ext cx="7574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/>
              <a:t>Desde la educación emocional y social en la escuela, es </a:t>
            </a:r>
            <a:r>
              <a:rPr lang="es-AR" sz="2800" b="1" dirty="0" smtClean="0"/>
              <a:t>posible:</a:t>
            </a:r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>
                <a:latin typeface="+mn-lt"/>
              </a:rPr>
              <a:t>Líneas de acción y capacidades que permitirán la interacción </a:t>
            </a:r>
            <a:r>
              <a:rPr lang="es-AR" sz="3200" b="1" dirty="0" err="1" smtClean="0">
                <a:latin typeface="+mn-lt"/>
              </a:rPr>
              <a:t>personificante</a:t>
            </a:r>
            <a:r>
              <a:rPr lang="es-AR" sz="3200" b="1" dirty="0" smtClean="0">
                <a:latin typeface="+mn-lt"/>
              </a:rPr>
              <a:t> docente-alumno</a:t>
            </a:r>
            <a:r>
              <a:rPr lang="es-AR" sz="3200" b="1" dirty="0" smtClean="0"/>
              <a:t>: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b="1" u="sng" dirty="0" smtClean="0"/>
              <a:t>RESPETO: </a:t>
            </a:r>
            <a:r>
              <a:rPr lang="es-AR" dirty="0" smtClean="0"/>
              <a:t>el docente debe mostrar y promover en los alumnos actitudes de respeto y comprensión de los sentimientos, las emociones y la historia personal de cada uno.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b="1" u="sng" dirty="0" smtClean="0"/>
              <a:t>RECURSOS PERSONALES: </a:t>
            </a:r>
            <a:r>
              <a:rPr lang="es-AR" dirty="0" smtClean="0"/>
              <a:t>el docente debe saber formular pregunta y comentarios que conduzcan a la valoración de recursos internos, el descubrimiento de sus potencialidades para adquirir nuevo recursos internos y valorar los externos.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b="1" u="sng" dirty="0" smtClean="0"/>
              <a:t>RESIGNIFICACIÓN: </a:t>
            </a:r>
            <a:r>
              <a:rPr lang="es-AR" dirty="0" smtClean="0"/>
              <a:t>el docente debe motivar el descubrimiento de nuevas alternativa, otras formas de “ver” una realidad penosa que abrirá la posibilidad de encontrar una percepción resiliente de las situaciones.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b="1" u="sng" dirty="0" smtClean="0"/>
              <a:t>REAPRENDIZAJE: </a:t>
            </a:r>
            <a:r>
              <a:rPr lang="es-AR" dirty="0" smtClean="0"/>
              <a:t>el docente  debe mediar la autoobservación y la construcción de nuevos aprendizajes, creencia, saberes y habilidades.</a:t>
            </a:r>
          </a:p>
          <a:p>
            <a:pPr algn="just"/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b="1" dirty="0" smtClean="0">
                <a:latin typeface="+mn-lt"/>
              </a:rPr>
              <a:t>Destinatarios: </a:t>
            </a:r>
            <a:r>
              <a:rPr lang="es-AR" sz="3200" b="1" dirty="0" smtClean="0">
                <a:latin typeface="+mn-lt"/>
              </a:rPr>
              <a:t>los </a:t>
            </a:r>
            <a:r>
              <a:rPr lang="es-AR" sz="3200" b="1" dirty="0" smtClean="0">
                <a:latin typeface="+mn-lt"/>
              </a:rPr>
              <a:t>contenidos del Desarrollo de Capacidades Socio-afectivas y Espirituales se sostiene en 4 pilares:</a:t>
            </a:r>
            <a:endParaRPr lang="es-AR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>
                <a:solidFill>
                  <a:srgbClr val="FF0000"/>
                </a:solidFill>
              </a:rPr>
              <a:t> </a:t>
            </a:r>
            <a:r>
              <a:rPr lang="es-AR" sz="2800" b="1" dirty="0" smtClean="0">
                <a:solidFill>
                  <a:srgbClr val="FF0000"/>
                </a:solidFill>
              </a:rPr>
              <a:t>1-La Educación Emocional para el manejo de las emociones en los docentes.</a:t>
            </a:r>
          </a:p>
          <a:p>
            <a:pPr>
              <a:buNone/>
            </a:pPr>
            <a:r>
              <a:rPr lang="es-AR" sz="2800" b="1" dirty="0">
                <a:solidFill>
                  <a:srgbClr val="FF0000"/>
                </a:solidFill>
              </a:rPr>
              <a:t>2</a:t>
            </a:r>
            <a:r>
              <a:rPr lang="es-AR" sz="2800" b="1" dirty="0" smtClean="0">
                <a:solidFill>
                  <a:srgbClr val="FF0000"/>
                </a:solidFill>
              </a:rPr>
              <a:t>-La Educación Emocional para el manejo de las emociones en los estudiantes.</a:t>
            </a:r>
          </a:p>
          <a:p>
            <a:pPr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3-La Educación Emocional en las relaciones interpersonales e institucionales.</a:t>
            </a:r>
          </a:p>
          <a:p>
            <a:pPr>
              <a:buNone/>
            </a:pPr>
            <a:r>
              <a:rPr lang="es-AR" sz="2800" b="1" dirty="0">
                <a:solidFill>
                  <a:srgbClr val="FF0000"/>
                </a:solidFill>
              </a:rPr>
              <a:t>4</a:t>
            </a:r>
            <a:r>
              <a:rPr lang="es-AR" sz="2800" b="1" dirty="0" smtClean="0">
                <a:solidFill>
                  <a:srgbClr val="FF0000"/>
                </a:solidFill>
              </a:rPr>
              <a:t>-La Educación Emocional para las familias</a:t>
            </a:r>
            <a:r>
              <a:rPr lang="es-AR" sz="2800" b="1" dirty="0" smtClean="0">
                <a:solidFill>
                  <a:srgbClr val="FF0000"/>
                </a:solidFill>
              </a:rPr>
              <a:t>.</a:t>
            </a:r>
            <a:endParaRPr lang="es-A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Metodología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Requiere capacitación de los docentes.</a:t>
            </a:r>
          </a:p>
          <a:p>
            <a:r>
              <a:rPr lang="es-AR" dirty="0" smtClean="0"/>
              <a:t>Diagramación diseñada de manera sistemática, gradual  y progresiva en las instituciones escolares de acciones pedagógicas recurrente e intencionada.</a:t>
            </a:r>
          </a:p>
          <a:p>
            <a:r>
              <a:rPr lang="es-AR" dirty="0" smtClean="0"/>
              <a:t>Planificación, diseño y evaluación abierta al re diseño de estrategias.</a:t>
            </a:r>
          </a:p>
          <a:p>
            <a:r>
              <a:rPr lang="es-AR" dirty="0" smtClean="0"/>
              <a:t>Las habilidades socio-afectivas y espirituales deben ser enseñadas de manera sistemática a los alumnos.</a:t>
            </a:r>
          </a:p>
          <a:p>
            <a:r>
              <a:rPr lang="es-AR" dirty="0" smtClean="0"/>
              <a:t>La modalidad de trabajo no requiere de un espacio curricular especifico ya que son contenidos transversales.</a:t>
            </a:r>
          </a:p>
          <a:p>
            <a:r>
              <a:rPr lang="es-AR" dirty="0" smtClean="0"/>
              <a:t>Los aprendizajes emocionales y sociales significativos y duraderos se producen en espacios de interacción personificantes mediados por los docentes.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Antecedentes para la construcción  e implementación de la Resolución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Ley </a:t>
            </a:r>
            <a:r>
              <a:rPr lang="es-AR" sz="2400" dirty="0" smtClean="0"/>
              <a:t>Nacional de Educación N°26.206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Ley General de Educación Provincial N° 1.613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Resolución 314/12  “Enfoque de Desarrollo de Capacidades y Escolarización Plena”</a:t>
            </a:r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b="1" dirty="0" smtClean="0"/>
              <a:t>¿Qué promueve el enfoque de desarrollo de capacidades sociales, afectivas e espirituales</a:t>
            </a:r>
            <a:r>
              <a:rPr lang="es-AR" sz="3600" b="1" dirty="0" smtClean="0"/>
              <a:t>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La calidad de la enseñanza y los aprendizajes</a:t>
            </a:r>
            <a:r>
              <a:rPr lang="es-AR" dirty="0" smtClean="0"/>
              <a:t>.</a:t>
            </a:r>
            <a:endParaRPr lang="es-A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El desarrollo de funciones cognitivas superiores</a:t>
            </a:r>
            <a:r>
              <a:rPr lang="es-AR" dirty="0" smtClean="0"/>
              <a:t>.</a:t>
            </a:r>
            <a:endParaRPr lang="es-A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La equidad y la inclusión educativa</a:t>
            </a:r>
            <a:r>
              <a:rPr lang="es-AR" dirty="0" smtClean="0"/>
              <a:t>.</a:t>
            </a:r>
            <a:endParaRPr lang="es-A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Climas institucionales y áulicos positivos y una gestión institucional eficaz</a:t>
            </a:r>
            <a:r>
              <a:rPr lang="es-AR" dirty="0" smtClean="0"/>
              <a:t>.</a:t>
            </a:r>
            <a:endParaRPr lang="es-A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El desarrollo de valores humanos esenciales</a:t>
            </a:r>
            <a:r>
              <a:rPr lang="es-AR" dirty="0" smtClean="0"/>
              <a:t>.</a:t>
            </a:r>
            <a:endParaRPr lang="es-A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La construcción de las habilidades necesarias para el bienestar personal y para una convivencia familiar, escolar y social armónica.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La capacidad de proyectar proyectos de vida y participar activamente   en la sociedad.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OBJETIVOS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400" b="1" u="sng" dirty="0" smtClean="0"/>
              <a:t>GENERALES: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Desarrollar </a:t>
            </a:r>
            <a:r>
              <a:rPr lang="es-AR" sz="2400" dirty="0" smtClean="0"/>
              <a:t>capacidades efectivas, sociales y espirituales para construir el bienestar personal y una convivencia solidaria, creativa y cooperativa entre todos los actores que integran la comunidad educativa.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Fomentar </a:t>
            </a:r>
            <a:r>
              <a:rPr lang="es-AR" sz="2400" dirty="0" smtClean="0"/>
              <a:t>una aptitud de optimismo educativo realista, sobre la base de la confianza en la modificabilidad de las estructuras cognitivas, emocionales, y sociales en cualquier momento de la vida vital. </a:t>
            </a:r>
            <a:endParaRPr lang="es-A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OBJETIVOS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sz="2400" b="1" u="sng" dirty="0" smtClean="0"/>
              <a:t>ESPECÍFICOS: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Aprender  gestionar las emociones de manera que permita conseguir mejores niveles de desarrollo personal y social.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Desarrollar la capacidad de </a:t>
            </a:r>
            <a:r>
              <a:rPr lang="es-AR" sz="2400" dirty="0" err="1" smtClean="0"/>
              <a:t>resiliencia</a:t>
            </a:r>
            <a:r>
              <a:rPr lang="es-AR" sz="2400" dirty="0" smtClean="0"/>
              <a:t> en todos los integrantes de la comunidad educativa.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Propiciar la capacidad para diferir recompensas inmediatas a favor de otras de mayor nivel pero a largo plazo.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400" dirty="0" smtClean="0"/>
              <a:t>-   Despertar la sensibilidad respecto a las necesidades de los otros.</a:t>
            </a:r>
          </a:p>
          <a:p>
            <a:pPr>
              <a:buFont typeface="Wingdings" panose="05000000000000000000" pitchFamily="2" charset="2"/>
              <a:buChar char="q"/>
            </a:pPr>
            <a:endParaRPr lang="es-A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MARCO TEÓRICO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845734"/>
            <a:ext cx="8069521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dirty="0" smtClean="0">
                <a:solidFill>
                  <a:schemeClr val="tx1"/>
                </a:solidFill>
              </a:rPr>
              <a:t>El enfoque de la educación emocional redefine la escuela, instalando una cultura mas respetuosa entre los miembros de la comunidad educativa.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tx1"/>
                </a:solidFill>
              </a:rPr>
              <a:t>Coopera en la instalación de la prevención primaria</a:t>
            </a:r>
            <a:r>
              <a:rPr lang="es-AR" dirty="0" smtClean="0">
                <a:solidFill>
                  <a:schemeClr val="tx1"/>
                </a:solidFill>
              </a:rPr>
              <a:t>.</a:t>
            </a:r>
            <a:endParaRPr lang="es-AR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AR" b="1" u="sng" dirty="0" smtClean="0">
                <a:solidFill>
                  <a:schemeClr val="tx1"/>
                </a:solidFill>
              </a:rPr>
              <a:t>Objetivos de la educación emocional: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-Adquirir </a:t>
            </a:r>
            <a:r>
              <a:rPr lang="es-AR" dirty="0" smtClean="0">
                <a:solidFill>
                  <a:schemeClr val="tx1"/>
                </a:solidFill>
              </a:rPr>
              <a:t>mejor conocimiento de las propias emociones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-Identificar las emociones de los demás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-Desarrollar habilidades de contralor de las propias emociones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-Prevenir los efectos perjudiciales de las emociones  desagradables.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-Desarrollar mayor competencia emocional.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chemeClr val="tx1"/>
                </a:solidFill>
              </a:rPr>
              <a:t>-Impulsar la habilidad de automotivarse.</a:t>
            </a:r>
          </a:p>
          <a:p>
            <a:pPr algn="just">
              <a:buNone/>
            </a:pPr>
            <a:endParaRPr lang="es-AR" sz="1600" dirty="0" smtClean="0"/>
          </a:p>
          <a:p>
            <a:pPr algn="just">
              <a:buNone/>
            </a:pPr>
            <a:r>
              <a:rPr lang="es-AR" sz="1600" dirty="0" smtClean="0"/>
              <a:t> </a:t>
            </a:r>
            <a:endParaRPr lang="es-A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132856"/>
            <a:ext cx="7543801" cy="40233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sz="3500" b="1" u="sng" dirty="0" smtClean="0"/>
              <a:t>Ventaja de la educación emocional: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dirty="0" smtClean="0"/>
              <a:t>-</a:t>
            </a:r>
            <a:r>
              <a:rPr lang="es-AR" sz="3000" dirty="0" smtClean="0"/>
              <a:t>Autoconocimiento emocional.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3000" dirty="0" smtClean="0"/>
              <a:t>-Manejo de las propias emociones.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3000" dirty="0" smtClean="0"/>
              <a:t>-Aprovechamiento productivo de las emociones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3000" dirty="0" smtClean="0"/>
              <a:t>-Mejora de las relaciones personales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endParaRPr lang="es-AR" b="1" u="sng" dirty="0" smtClean="0"/>
          </a:p>
          <a:p>
            <a:pPr marL="0" indent="0">
              <a:buNone/>
            </a:pPr>
            <a:r>
              <a:rPr lang="es-AR" sz="2600" b="1" u="sng" dirty="0" smtClean="0"/>
              <a:t>EMOCIÓN</a:t>
            </a:r>
            <a:r>
              <a:rPr lang="es-AR" sz="2600" b="1" u="sng" dirty="0" smtClean="0"/>
              <a:t>: </a:t>
            </a:r>
            <a:r>
              <a:rPr lang="es-AR" sz="2600" dirty="0" smtClean="0"/>
              <a:t>Es un estado afectivo intenso, caracterizado por una súbita perturbación corporal, cognitiva y conductual. Constituye una fuente de energía que imprime impulso a nuestra acción,</a:t>
            </a:r>
            <a:endParaRPr lang="es-AR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b="1" u="sng" dirty="0" smtClean="0"/>
              <a:t>Emociones básicas:</a:t>
            </a:r>
          </a:p>
          <a:p>
            <a:pPr>
              <a:buNone/>
            </a:pPr>
            <a:r>
              <a:rPr lang="es-AR" sz="3600" dirty="0" smtClean="0">
                <a:solidFill>
                  <a:srgbClr val="FF0000"/>
                </a:solidFill>
              </a:rPr>
              <a:t>ALEGRIA-MIEDO –ENOJO-TRISTEZA-SORPRESA-DESAGRADO-</a:t>
            </a:r>
          </a:p>
          <a:p>
            <a:pPr>
              <a:buNone/>
            </a:pPr>
            <a:r>
              <a:rPr lang="es-AR" dirty="0" smtClean="0"/>
              <a:t>Se clasifican 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3600" dirty="0" smtClean="0">
                <a:solidFill>
                  <a:srgbClr val="FF0000"/>
                </a:solidFill>
              </a:rPr>
              <a:t>AGRADABLES/PLACENTERAS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3600" dirty="0" smtClean="0">
                <a:solidFill>
                  <a:srgbClr val="FF0000"/>
                </a:solidFill>
              </a:rPr>
              <a:t>DESAGRADABLES/DISPLACENTERAS</a:t>
            </a:r>
          </a:p>
          <a:p>
            <a:pPr algn="just">
              <a:buNone/>
            </a:pPr>
            <a:r>
              <a:rPr lang="es-AR" dirty="0" smtClean="0"/>
              <a:t> </a:t>
            </a:r>
            <a:r>
              <a:rPr lang="es-AR" dirty="0" smtClean="0"/>
              <a:t>Sirven </a:t>
            </a:r>
            <a:r>
              <a:rPr lang="es-AR" dirty="0" smtClean="0"/>
              <a:t>para defendernos de estímulos nocivos o aproximarnos a estímulos placenteros o recompensantes que mantengan la supervivencia.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AR" dirty="0" smtClean="0"/>
              <a:t>  </a:t>
            </a:r>
            <a:endParaRPr lang="es-AR" dirty="0" smtClean="0"/>
          </a:p>
          <a:p>
            <a:pPr algn="just">
              <a:buNone/>
            </a:pPr>
            <a:r>
              <a:rPr lang="es-AR" sz="2800" b="1" u="sng" dirty="0" smtClean="0"/>
              <a:t>INTELIGENCIA </a:t>
            </a:r>
            <a:r>
              <a:rPr lang="es-AR" sz="2800" b="1" u="sng" dirty="0" smtClean="0"/>
              <a:t>EMOCIONAL: </a:t>
            </a:r>
            <a:r>
              <a:rPr lang="es-AR" sz="2800" dirty="0" smtClean="0"/>
              <a:t>es el conjunto de habilidades entre las que se destacan el autocontrol, el entusiasmo, la perseverancia, la capacidad para motivarse a uno mismo, de controlar los impulsos, de diferir las gratificaciones, de regular los propios estados de ánimo, de evitar que la angustia interfiera en nuestras facultades racionales y la de empatizar y confiar en los demás. </a:t>
            </a:r>
          </a:p>
          <a:p>
            <a:pPr algn="just">
              <a:buNone/>
            </a:pPr>
            <a:r>
              <a:rPr lang="es-AR" sz="2800" dirty="0" smtClean="0"/>
              <a:t>     </a:t>
            </a:r>
            <a:r>
              <a:rPr lang="es-AR" sz="2800" dirty="0" smtClean="0">
                <a:solidFill>
                  <a:srgbClr val="FF0000"/>
                </a:solidFill>
              </a:rPr>
              <a:t>Estas capacidades pueden ser enseñadas, y por ende, aprendidas, brindando así la oportunidad de sacar el mejor rendimiento posible al potencial intelectual de cada uno. </a:t>
            </a:r>
            <a:endParaRPr lang="es-A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</TotalTime>
  <Words>1031</Words>
  <Application>Microsoft Office PowerPoint</Application>
  <PresentationFormat>Presentación en pantalla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Aharoni</vt:lpstr>
      <vt:lpstr>Calibri</vt:lpstr>
      <vt:lpstr>Calibri Light</vt:lpstr>
      <vt:lpstr>Wingdings</vt:lpstr>
      <vt:lpstr>Retrospección</vt:lpstr>
      <vt:lpstr>“LÍNEAS DE POLÍTICA EDUCATIVA PROVINCIAL PARA EL ENFOQUE DE DESARROLLO DE CAPACIDADES SOCIO-AFECTIVAS Y ESPIRITUALES  EN EL SISTEMA EDUCATIVO”</vt:lpstr>
      <vt:lpstr>Antecedentes para la construcción  e implementación de la Resolución</vt:lpstr>
      <vt:lpstr>¿Qué promueve el enfoque de desarrollo de capacidades sociales, afectivas e espirituales?</vt:lpstr>
      <vt:lpstr>OBJETIVOS</vt:lpstr>
      <vt:lpstr>OBJETIVOS</vt:lpstr>
      <vt:lpstr>MARCO TEÓRICO</vt:lpstr>
      <vt:lpstr>Presentación de PowerPoint</vt:lpstr>
      <vt:lpstr>Presentación de PowerPoint</vt:lpstr>
      <vt:lpstr>Presentación de PowerPoint</vt:lpstr>
      <vt:lpstr>Las Capacidades Socio-Afectivas y Espirituales se dividen en: </vt:lpstr>
      <vt:lpstr>Habilidades sociales sugeridas para trabajar según las etapas escolares son:</vt:lpstr>
      <vt:lpstr>Presentación de PowerPoint</vt:lpstr>
      <vt:lpstr>Líneas de acción y capacidades que permitirán la interacción personificante docente-alumno:</vt:lpstr>
      <vt:lpstr>Destinatarios: los contenidos del Desarrollo de Capacidades Socio-afectivas y Espirituales se sostiene en 4 pilares:</vt:lpstr>
      <vt:lpstr>Metodología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“LÍNEAS DE POLÍTICA EDUCATIVA PROVINCIAL PARA EL ENFOQUE DE DESARROLLO DE CAPACIDADES SOCIO-AFECTIVAS Y ESPIRITUALES  EN EL SISTEMA EDUCATIVA”</dc:title>
  <dc:creator>Alumno</dc:creator>
  <cp:lastModifiedBy>Paola Alberti</cp:lastModifiedBy>
  <cp:revision>42</cp:revision>
  <dcterms:created xsi:type="dcterms:W3CDTF">2019-03-06T19:15:17Z</dcterms:created>
  <dcterms:modified xsi:type="dcterms:W3CDTF">2019-03-13T17:28:10Z</dcterms:modified>
</cp:coreProperties>
</file>